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4"/>
  </p:notesMasterIdLst>
  <p:sldIdLst>
    <p:sldId id="256" r:id="rId2"/>
    <p:sldId id="319" r:id="rId3"/>
    <p:sldId id="359" r:id="rId4"/>
    <p:sldId id="614" r:id="rId5"/>
    <p:sldId id="635" r:id="rId6"/>
    <p:sldId id="503" r:id="rId7"/>
    <p:sldId id="270" r:id="rId8"/>
    <p:sldId id="624" r:id="rId9"/>
    <p:sldId id="271" r:id="rId10"/>
    <p:sldId id="628" r:id="rId11"/>
    <p:sldId id="629" r:id="rId12"/>
    <p:sldId id="630" r:id="rId13"/>
    <p:sldId id="272" r:id="rId14"/>
    <p:sldId id="273" r:id="rId15"/>
    <p:sldId id="631" r:id="rId16"/>
    <p:sldId id="274" r:id="rId17"/>
    <p:sldId id="632" r:id="rId18"/>
    <p:sldId id="633" r:id="rId19"/>
    <p:sldId id="634" r:id="rId20"/>
    <p:sldId id="346" r:id="rId21"/>
    <p:sldId id="357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cs.cs.princeton.edu/java/data/starbucks.cs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7A22-4C19-441B-B578-5FC6C524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3131-B93D-4651-9F65-62350530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open a text file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 function</a:t>
            </a:r>
          </a:p>
          <a:p>
            <a:r>
              <a:rPr lang="en-US" dirty="0"/>
              <a:t>It takes two string arguments:</a:t>
            </a:r>
          </a:p>
          <a:p>
            <a:pPr lvl="1"/>
            <a:r>
              <a:rPr lang="en-US" dirty="0"/>
              <a:t>File name</a:t>
            </a:r>
          </a:p>
          <a:p>
            <a:pPr lvl="1"/>
            <a:r>
              <a:rPr lang="en-US" dirty="0"/>
              <a:t>Mode (reading: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'r'</a:t>
            </a:r>
            <a:r>
              <a:rPr lang="en-US" dirty="0"/>
              <a:t>, writing: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en-US" dirty="0"/>
              <a:t>, or append: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) </a:t>
            </a:r>
          </a:p>
          <a:p>
            <a:r>
              <a:rPr lang="en-US" dirty="0"/>
              <a:t>Append is like writing, except that append writes to the end of the file while writing destroys whatever used to be in the file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B8842-EDF3-4818-897B-6C4553CC84E2}"/>
              </a:ext>
            </a:extLst>
          </p:cNvPr>
          <p:cNvSpPr txBox="1">
            <a:spLocks/>
          </p:cNvSpPr>
          <p:nvPr/>
        </p:nvSpPr>
        <p:spPr>
          <a:xfrm>
            <a:off x="609600" y="5181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17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AE5C-EEF7-42DC-87FD-47906848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3C96-E0D3-45B0-A56B-D1E8985A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you open a file and read from it or write to it, you need to close it</a:t>
            </a:r>
          </a:p>
          <a:p>
            <a:r>
              <a:rPr lang="en-US" dirty="0"/>
              <a:t>Files take up resources on the system, so having too many open files is wasteful</a:t>
            </a:r>
          </a:p>
          <a:p>
            <a:r>
              <a:rPr lang="en-US" dirty="0"/>
              <a:t>There can be issues with reading or writing a file that another program has open</a:t>
            </a:r>
          </a:p>
          <a:p>
            <a:r>
              <a:rPr lang="en-US" dirty="0"/>
              <a:t>Some of your data might get lost if you're writing to a file and forget to close it before your program ends</a:t>
            </a:r>
          </a:p>
          <a:p>
            <a:r>
              <a:rPr lang="en-US" dirty="0"/>
              <a:t>To close a file, call the file reference's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 method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D199BC-8154-42FD-A648-52F7498B2B0B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file.close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578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00FB-9C18-489E-8DFF-D1048CE4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AA1B-36F9-4CA5-98CB-9CB20F9E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it's annoying to have to remember to close a file, Python has syntax that makes it unnecessary</a:t>
            </a:r>
          </a:p>
          <a:p>
            <a:r>
              <a:rPr lang="en-US" dirty="0"/>
              <a:t>This alternative style starts with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 dirty="0"/>
              <a:t>Then, code using the file is in an indented block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file is automatically closed after the indented block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54B9A3-88F8-4A08-B8D4-33C6AD8A80A5}"/>
              </a:ext>
            </a:extLst>
          </p:cNvPr>
          <p:cNvSpPr txBox="1">
            <a:spLocks/>
          </p:cNvSpPr>
          <p:nvPr/>
        </p:nvSpPr>
        <p:spPr>
          <a:xfrm>
            <a:off x="609600" y="38862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the reading you want to do with file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some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049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C8A1-01B9-4080-AF67-CFE00F8B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0F33-A906-47F0-A644-55A412D4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are often read one line at a time</a:t>
            </a:r>
          </a:p>
          <a:p>
            <a:r>
              <a:rPr lang="en-US" dirty="0"/>
              <a:t>Python lets us iterate over the file as if it were a list of lines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01CBEC-98CB-4AB6-B58B-308243219D28}"/>
              </a:ext>
            </a:extLst>
          </p:cNvPr>
          <p:cNvSpPr txBox="1">
            <a:spLocks/>
          </p:cNvSpPr>
          <p:nvPr/>
        </p:nvSpPr>
        <p:spPr>
          <a:xfrm>
            <a:off x="609600" y="29718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'alice.txt'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story: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story: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</p:txBody>
      </p:sp>
    </p:spTree>
    <p:extLst>
      <p:ext uri="{BB962C8B-B14F-4D97-AF65-F5344CB8AC3E}">
        <p14:creationId xmlns:p14="http://schemas.microsoft.com/office/powerpoint/2010/main" val="33454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BF9A-2520-4959-A18A-D7E82D7A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C5B8D-BB58-4B54-8A30-76964589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introduced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earlier</a:t>
            </a:r>
          </a:p>
          <a:p>
            <a:r>
              <a:rPr lang="en-US" dirty="0"/>
              <a:t>It allows us to break a string into a list of strings</a:t>
            </a:r>
          </a:p>
          <a:p>
            <a:pPr lvl="1"/>
            <a:r>
              <a:rPr lang="en-US" dirty="0"/>
              <a:t>With no argument, it will break up the strings based on white space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With a single character as an argument, it will break up strings based on that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F4A9A-D439-4628-BA65-219D41417BB5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phrase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'It was a stark and dormy night'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words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phrase.split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['It', 'was', 'a', 'stark', 'and', 'dormy', 'night']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7124C1-1C7E-4B40-90DB-A6CA0C1D2347}"/>
              </a:ext>
            </a:extLst>
          </p:cNvPr>
          <p:cNvSpPr txBox="1">
            <a:spLocks/>
          </p:cNvSpPr>
          <p:nvPr/>
        </p:nvSpPr>
        <p:spPr>
          <a:xfrm>
            <a:off x="609600" y="52578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potatoes:tomatoes:Barbados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items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':'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['potatoes', 'tomatoes', 'Barbados']</a:t>
            </a:r>
          </a:p>
        </p:txBody>
      </p:sp>
    </p:spTree>
    <p:extLst>
      <p:ext uri="{BB962C8B-B14F-4D97-AF65-F5344CB8AC3E}">
        <p14:creationId xmlns:p14="http://schemas.microsoft.com/office/powerpoint/2010/main" val="18409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ED62-84FF-40A3-BE7B-EBE1C987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2FFB-2990-4014-97C6-770DD592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line of a file might contain several data fields.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method can be used to break a line into a list of fields</a:t>
            </a:r>
          </a:p>
          <a:p>
            <a:r>
              <a:rPr lang="en-US" dirty="0"/>
              <a:t>For example, a comma-separated-value (CSV) file divides values with commas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2BFDC9-E085-41F6-8FB4-CDE95A8D008F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'data.csv'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column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','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(column)</a:t>
            </a:r>
          </a:p>
        </p:txBody>
      </p:sp>
    </p:spTree>
    <p:extLst>
      <p:ext uri="{BB962C8B-B14F-4D97-AF65-F5344CB8AC3E}">
        <p14:creationId xmlns:p14="http://schemas.microsoft.com/office/powerpoint/2010/main" val="3809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E66D8-E8AC-48F7-8381-D938351F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138673-DD0D-4BEB-83CB-82B2BCAB8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85000" lnSpcReduction="20000"/>
          </a:bodyPr>
          <a:lstStyle/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Here are a few useful file methods that can be used for reading or writing individual lines or characters: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/>
              <a:t>		Reads entire file as a single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read(n)</a:t>
            </a:r>
            <a:r>
              <a:rPr lang="en-US" dirty="0"/>
              <a:t>	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file as a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	Reads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Reads all the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write(s)</a:t>
            </a:r>
            <a:r>
              <a:rPr lang="en-US" dirty="0"/>
              <a:t>		Write the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to the file</a:t>
            </a:r>
          </a:p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Each of these file methods would be called on an open file reference: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75BC03-911F-4E1A-8FBA-F86899C7D599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data.readline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04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A430-C78A-4796-AA5D-FAB4C428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5C0C-82F5-4DC7-BD3F-ED0E8877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file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starbucks.csv</a:t>
            </a:r>
            <a:r>
              <a:rPr lang="en-US" dirty="0"/>
              <a:t> that has information about North American Starbucks stored in a CSV format with the following fields:</a:t>
            </a:r>
          </a:p>
          <a:p>
            <a:pPr lvl="1"/>
            <a:r>
              <a:rPr lang="en-US" dirty="0"/>
              <a:t>Longitude (</a:t>
            </a:r>
            <a:r>
              <a:rPr lang="en-US" i="1" dirty="0"/>
              <a:t>x</a:t>
            </a:r>
            <a:r>
              <a:rPr lang="en-US" dirty="0"/>
              <a:t> location)</a:t>
            </a:r>
          </a:p>
          <a:p>
            <a:pPr lvl="1"/>
            <a:r>
              <a:rPr lang="en-US" dirty="0"/>
              <a:t>Latitude (</a:t>
            </a:r>
            <a:r>
              <a:rPr lang="en-US" i="1" dirty="0"/>
              <a:t>y</a:t>
            </a:r>
            <a:r>
              <a:rPr lang="en-US" dirty="0"/>
              <a:t> location)</a:t>
            </a:r>
          </a:p>
          <a:p>
            <a:pPr lvl="1"/>
            <a:r>
              <a:rPr lang="en-US" dirty="0"/>
              <a:t>Name (in quotes)</a:t>
            </a:r>
          </a:p>
          <a:p>
            <a:pPr lvl="1"/>
            <a:r>
              <a:rPr lang="en-US" dirty="0"/>
              <a:t>Address (in quotes)</a:t>
            </a:r>
          </a:p>
          <a:p>
            <a:r>
              <a:rPr lang="en-US" dirty="0"/>
              <a:t>Available here: </a:t>
            </a:r>
            <a:r>
              <a:rPr lang="en-US" dirty="0">
                <a:hlinkClick r:id="rId2"/>
              </a:rPr>
              <a:t>https://introcs.cs.princeton.edu/java/data/starbucks.csv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DFCA-1001-4064-98D2-5C48D110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Longitudes and latitudes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E4FA0-34F7-4916-8C4B-DF2F83275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Let's find the maximum and minimum longitudes and latitudes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Open the file for reading</a:t>
            </a:r>
          </a:p>
          <a:p>
            <a:pPr lvl="1"/>
            <a:r>
              <a:rPr lang="en-US" dirty="0"/>
              <a:t>Initialize our variables for max and min longitude and latitude</a:t>
            </a:r>
          </a:p>
          <a:p>
            <a:pPr lvl="1"/>
            <a:r>
              <a:rPr lang="en-US" dirty="0"/>
              <a:t>Loop over all the lines in the file</a:t>
            </a:r>
          </a:p>
          <a:p>
            <a:pPr lvl="2"/>
            <a:r>
              <a:rPr lang="en-US" dirty="0"/>
              <a:t>Split each line</a:t>
            </a:r>
          </a:p>
          <a:p>
            <a:pPr lvl="2"/>
            <a:r>
              <a:rPr lang="en-US" dirty="0"/>
              <a:t>Convert the first value in the split-up line to a decimal value for longitude</a:t>
            </a:r>
          </a:p>
          <a:p>
            <a:pPr lvl="2"/>
            <a:r>
              <a:rPr lang="en-US" dirty="0"/>
              <a:t>Convert the second value in the split-up line to a decimal value for latitude</a:t>
            </a:r>
          </a:p>
          <a:p>
            <a:pPr lvl="2"/>
            <a:r>
              <a:rPr lang="en-US" dirty="0"/>
              <a:t>Update maximums and minimums</a:t>
            </a:r>
          </a:p>
          <a:p>
            <a:pPr lvl="1"/>
            <a:r>
              <a:rPr lang="en-US" dirty="0"/>
              <a:t>Print out maximums and minimums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9B49-C24E-40D4-8B7D-0973EC19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Starbucks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D8288-5571-416A-81A3-C0B45C4A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draw the locations we found in the previous example with turtle graphics</a:t>
            </a:r>
          </a:p>
          <a:p>
            <a:r>
              <a:rPr lang="en-US" dirty="0"/>
              <a:t>All we have to do is go to the (longitude, latitude) location and draw a dot (with a size of 3, so that the dot is small)</a:t>
            </a:r>
          </a:p>
          <a:p>
            <a:r>
              <a:rPr lang="en-US" dirty="0"/>
              <a:t>A few suggestions that will make the output nicer:</a:t>
            </a:r>
          </a:p>
          <a:p>
            <a:pPr lvl="1"/>
            <a:r>
              <a:rPr lang="en-US" dirty="0"/>
              <a:t>Get a screen object and set the world coordinates to have a min </a:t>
            </a:r>
            <a:r>
              <a:rPr lang="en-US" i="1" dirty="0"/>
              <a:t>x</a:t>
            </a:r>
            <a:r>
              <a:rPr lang="en-US" dirty="0"/>
              <a:t> of  -180, min </a:t>
            </a:r>
            <a:r>
              <a:rPr lang="en-US" i="1" dirty="0"/>
              <a:t>y</a:t>
            </a:r>
            <a:r>
              <a:rPr lang="en-US" dirty="0"/>
              <a:t> of 0, max </a:t>
            </a:r>
            <a:r>
              <a:rPr lang="en-US" i="1" dirty="0"/>
              <a:t>x</a:t>
            </a:r>
            <a:r>
              <a:rPr lang="en-US" dirty="0"/>
              <a:t> of 0, and max </a:t>
            </a:r>
            <a:r>
              <a:rPr lang="en-US" i="1" dirty="0"/>
              <a:t>y</a:t>
            </a:r>
            <a:r>
              <a:rPr lang="en-US" dirty="0"/>
              <a:t> of 90</a:t>
            </a:r>
          </a:p>
          <a:p>
            <a:pPr lvl="1"/>
            <a:r>
              <a:rPr lang="en-US" dirty="0"/>
              <a:t>Put the turtle's tail up, set its speed to 0, and hide it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turtle.tracer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  <a:r>
              <a:rPr lang="en-US" dirty="0"/>
              <a:t> so that it only updates the screen every 100 draw operations, making things much faster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Exam!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Dictionaries</a:t>
            </a:r>
          </a:p>
          <a:p>
            <a:pPr lvl="1"/>
            <a:r>
              <a:rPr lang="en-US" dirty="0"/>
              <a:t>Review for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  <a:p>
            <a:r>
              <a:rPr lang="en-US" dirty="0"/>
              <a:t>Work time for Assignment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5.3 of the textbook</a:t>
            </a:r>
          </a:p>
          <a:p>
            <a:r>
              <a:rPr lang="en-US" dirty="0"/>
              <a:t>Finish Assignment 4</a:t>
            </a:r>
          </a:p>
          <a:p>
            <a:pPr lvl="1"/>
            <a:r>
              <a:rPr lang="en-US" b="1" dirty="0"/>
              <a:t>Due Friday before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956D-A8AF-46B9-801C-47567F36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</a:t>
            </a:r>
            <a:r>
              <a:rPr lang="en-US"/>
              <a:t>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7318B-9543-4A59-AF68-937F58E84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677C-6578-4C5A-992A-CCF9C6EB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14D8-4203-4F4C-819B-327DF4BC1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started with programs that had no input</a:t>
            </a:r>
          </a:p>
          <a:p>
            <a:pPr lvl="1"/>
            <a:r>
              <a:rPr lang="en-US" dirty="0"/>
              <a:t>All the data was hard-coded into the program</a:t>
            </a:r>
          </a:p>
          <a:p>
            <a:r>
              <a:rPr lang="en-US" dirty="0"/>
              <a:t>We started prompting the user for information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/>
              <a:t> command</a:t>
            </a:r>
          </a:p>
          <a:p>
            <a:r>
              <a:rPr lang="en-US" dirty="0"/>
              <a:t>Now we will allow our programs to access data from anywhere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26739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FEF-077B-44B7-BAEE-BF130F9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61F4-66DD-49D9-8466-1FA96EB9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is a series of bytes stored on a computer</a:t>
            </a:r>
          </a:p>
          <a:p>
            <a:r>
              <a:rPr lang="en-US" dirty="0"/>
              <a:t>Usually, a file is stored on a hard drive or SSD</a:t>
            </a:r>
          </a:p>
          <a:p>
            <a:r>
              <a:rPr lang="en-US" dirty="0"/>
              <a:t>It's </a:t>
            </a:r>
            <a:r>
              <a:rPr lang="en-US" b="1" dirty="0"/>
              <a:t>persistent</a:t>
            </a:r>
            <a:r>
              <a:rPr lang="en-US" dirty="0"/>
              <a:t>, so it exists after a program is done running</a:t>
            </a:r>
          </a:p>
          <a:p>
            <a:r>
              <a:rPr lang="en-US" dirty="0"/>
              <a:t>Files allow us to do input that would be tedious by hand</a:t>
            </a:r>
          </a:p>
          <a:p>
            <a:r>
              <a:rPr lang="en-US" dirty="0"/>
              <a:t>Files also allow us to do output that is too long to read in one 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BA28-CCC1-48F0-A13C-01A16113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E0516-9AB6-4677-86BC-62338AD2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Images like .jpg or .</a:t>
            </a:r>
            <a:r>
              <a:rPr lang="en-US" dirty="0" err="1"/>
              <a:t>png</a:t>
            </a:r>
            <a:r>
              <a:rPr lang="en-US" dirty="0"/>
              <a:t> files</a:t>
            </a:r>
          </a:p>
          <a:p>
            <a:pPr lvl="1"/>
            <a:r>
              <a:rPr lang="en-US" dirty="0"/>
              <a:t>Audio files like .</a:t>
            </a:r>
            <a:r>
              <a:rPr lang="en-US" dirty="0" err="1"/>
              <a:t>flac</a:t>
            </a:r>
            <a:r>
              <a:rPr lang="en-US" dirty="0"/>
              <a:t> or .mp3 files</a:t>
            </a:r>
          </a:p>
          <a:p>
            <a:pPr lvl="1"/>
            <a:r>
              <a:rPr lang="en-US" dirty="0"/>
              <a:t>Movies like .mp4 files</a:t>
            </a:r>
          </a:p>
          <a:p>
            <a:pPr lvl="1"/>
            <a:r>
              <a:rPr lang="en-US" dirty="0"/>
              <a:t>Office files like spreadsheets and this PowerPoint</a:t>
            </a:r>
          </a:p>
          <a:p>
            <a:r>
              <a:rPr lang="en-US" dirty="0"/>
              <a:t>We're going to start with simple </a:t>
            </a:r>
            <a:r>
              <a:rPr lang="en-US" b="1" dirty="0"/>
              <a:t>text files</a:t>
            </a:r>
          </a:p>
          <a:p>
            <a:pPr lvl="1"/>
            <a:r>
              <a:rPr lang="en-US" dirty="0"/>
              <a:t>They only contain unformatted text</a:t>
            </a:r>
          </a:p>
          <a:p>
            <a:pPr lvl="1"/>
            <a:r>
              <a:rPr lang="en-US" dirty="0"/>
              <a:t>They're human-readable</a:t>
            </a:r>
          </a:p>
          <a:p>
            <a:pPr lvl="1"/>
            <a:r>
              <a:rPr lang="en-US" dirty="0"/>
              <a:t>Programs like Notepad can read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3874</TotalTime>
  <Words>1122</Words>
  <Application>Microsoft Office PowerPoint</Application>
  <PresentationFormat>Widescreen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4</vt:lpstr>
      <vt:lpstr>Exam 1 Post Mortem</vt:lpstr>
      <vt:lpstr>Files</vt:lpstr>
      <vt:lpstr>Big data</vt:lpstr>
      <vt:lpstr>Files</vt:lpstr>
      <vt:lpstr>Text Files</vt:lpstr>
      <vt:lpstr>Opening a file</vt:lpstr>
      <vt:lpstr>Closing a file</vt:lpstr>
      <vt:lpstr>Using with/as</vt:lpstr>
      <vt:lpstr>File processing</vt:lpstr>
      <vt:lpstr>split()</vt:lpstr>
      <vt:lpstr>Using split() with files</vt:lpstr>
      <vt:lpstr>File methods</vt:lpstr>
      <vt:lpstr>Example file</vt:lpstr>
      <vt:lpstr>Longitudes and latitudes</vt:lpstr>
      <vt:lpstr>Drawing Starbucks locations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453</cp:revision>
  <dcterms:created xsi:type="dcterms:W3CDTF">2009-01-11T21:03:04Z</dcterms:created>
  <dcterms:modified xsi:type="dcterms:W3CDTF">2023-09-27T20:00:04Z</dcterms:modified>
</cp:coreProperties>
</file>