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24"/>
  </p:notesMasterIdLst>
  <p:sldIdLst>
    <p:sldId id="256" r:id="rId2"/>
    <p:sldId id="319" r:id="rId3"/>
    <p:sldId id="359" r:id="rId4"/>
    <p:sldId id="614" r:id="rId5"/>
    <p:sldId id="635" r:id="rId6"/>
    <p:sldId id="503" r:id="rId7"/>
    <p:sldId id="270" r:id="rId8"/>
    <p:sldId id="624" r:id="rId9"/>
    <p:sldId id="271" r:id="rId10"/>
    <p:sldId id="628" r:id="rId11"/>
    <p:sldId id="629" r:id="rId12"/>
    <p:sldId id="630" r:id="rId13"/>
    <p:sldId id="272" r:id="rId14"/>
    <p:sldId id="273" r:id="rId15"/>
    <p:sldId id="631" r:id="rId16"/>
    <p:sldId id="274" r:id="rId17"/>
    <p:sldId id="632" r:id="rId18"/>
    <p:sldId id="633" r:id="rId19"/>
    <p:sldId id="634" r:id="rId20"/>
    <p:sldId id="346" r:id="rId21"/>
    <p:sldId id="357" r:id="rId22"/>
    <p:sldId id="34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9/27/2023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introcs.cs.princeton.edu/java/data/starbucks.csv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6 -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E7A22-4C19-441B-B578-5FC6C524A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E3131-B93D-4651-9F65-623505302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open a text file with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open()</a:t>
            </a:r>
            <a:r>
              <a:rPr lang="en-US" dirty="0"/>
              <a:t> function</a:t>
            </a:r>
          </a:p>
          <a:p>
            <a:r>
              <a:rPr lang="en-US" dirty="0"/>
              <a:t>It takes two string arguments:</a:t>
            </a:r>
          </a:p>
          <a:p>
            <a:pPr lvl="1"/>
            <a:r>
              <a:rPr lang="en-US" dirty="0"/>
              <a:t>File name</a:t>
            </a:r>
          </a:p>
          <a:p>
            <a:pPr lvl="1"/>
            <a:r>
              <a:rPr lang="en-US" dirty="0"/>
              <a:t>Mode (reading: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'r'</a:t>
            </a:r>
            <a:r>
              <a:rPr lang="en-US" dirty="0"/>
              <a:t>, writing: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'w'</a:t>
            </a:r>
            <a:r>
              <a:rPr lang="en-US" dirty="0"/>
              <a:t>, or append: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  <a:r>
              <a:rPr lang="en-US" dirty="0"/>
              <a:t>) </a:t>
            </a:r>
          </a:p>
          <a:p>
            <a:r>
              <a:rPr lang="en-US" dirty="0"/>
              <a:t>Append is like writing, except that append writes to the end of the file while writing destroys whatever used to be in the file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7B8842-EDF3-4818-897B-6C4553CC84E2}"/>
              </a:ext>
            </a:extLst>
          </p:cNvPr>
          <p:cNvSpPr txBox="1">
            <a:spLocks/>
          </p:cNvSpPr>
          <p:nvPr/>
        </p:nvSpPr>
        <p:spPr>
          <a:xfrm>
            <a:off x="609600" y="5181600"/>
            <a:ext cx="10972800" cy="99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 =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open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'data.txt'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'r'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0170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DAE5C-EEF7-42DC-87FD-47906848D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E3C96-E0D3-45B0-A56B-D1E8985AA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1120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After you open a file and read from it or write to it, you need to close it</a:t>
            </a:r>
          </a:p>
          <a:p>
            <a:r>
              <a:rPr lang="en-US" dirty="0"/>
              <a:t>Files take up resources on the system, so having too many open files is wasteful</a:t>
            </a:r>
          </a:p>
          <a:p>
            <a:r>
              <a:rPr lang="en-US" dirty="0"/>
              <a:t>There can be issues with reading or writing a file that another program has open</a:t>
            </a:r>
          </a:p>
          <a:p>
            <a:r>
              <a:rPr lang="en-US" dirty="0"/>
              <a:t>Some of your data might get lost if you're writing to a file and forget to close it before your program ends</a:t>
            </a:r>
          </a:p>
          <a:p>
            <a:r>
              <a:rPr lang="en-US" dirty="0"/>
              <a:t>To close a file, call the file reference's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close()</a:t>
            </a:r>
            <a:r>
              <a:rPr lang="en-US" dirty="0"/>
              <a:t> method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D199BC-8154-42FD-A648-52F7498B2B0B}"/>
              </a:ext>
            </a:extLst>
          </p:cNvPr>
          <p:cNvSpPr txBox="1">
            <a:spLocks/>
          </p:cNvSpPr>
          <p:nvPr/>
        </p:nvSpPr>
        <p:spPr>
          <a:xfrm>
            <a:off x="609600" y="5486400"/>
            <a:ext cx="10972800" cy="914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file.close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85781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500FB-9C18-489E-8DFF-D1048CE47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lang="en-US" dirty="0"/>
              <a:t>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FAA1B-36F9-4CA5-98CB-9CB20F9EA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it's annoying to have to remember to close a file, Python has syntax that makes it unnecessary</a:t>
            </a:r>
          </a:p>
          <a:p>
            <a:r>
              <a:rPr lang="en-US" dirty="0"/>
              <a:t>This alternative style starts with the keyword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</a:p>
          <a:p>
            <a:r>
              <a:rPr lang="en-US" dirty="0"/>
              <a:t>Then, code using the file is in an indented block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file is automatically closed after the indented block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54B9A3-88F8-4A08-B8D4-33C6AD8A80A5}"/>
              </a:ext>
            </a:extLst>
          </p:cNvPr>
          <p:cNvSpPr txBox="1">
            <a:spLocks/>
          </p:cNvSpPr>
          <p:nvPr/>
        </p:nvSpPr>
        <p:spPr>
          <a:xfrm>
            <a:off x="609600" y="3886200"/>
            <a:ext cx="10972800" cy="1752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with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open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'data.txt'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'r'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file: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# Do the reading you want to do with file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# Do some calculations</a:t>
            </a:r>
          </a:p>
        </p:txBody>
      </p:sp>
    </p:spTree>
    <p:extLst>
      <p:ext uri="{BB962C8B-B14F-4D97-AF65-F5344CB8AC3E}">
        <p14:creationId xmlns:p14="http://schemas.microsoft.com/office/powerpoint/2010/main" val="410491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8C8A1-01B9-4080-AF67-CFE00F8BB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E0F33-A906-47F0-A644-55A412D48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Files are often read one line at a time</a:t>
            </a:r>
          </a:p>
          <a:p>
            <a:r>
              <a:rPr lang="en-US" dirty="0"/>
              <a:t>Python lets us iterate over the file as if it were a list of lines</a:t>
            </a:r>
          </a:p>
          <a:p>
            <a:pPr marL="201168" lvl="1" indent="0">
              <a:buNone/>
            </a:pP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601CBEC-98CB-4AB6-B58B-308243219D28}"/>
              </a:ext>
            </a:extLst>
          </p:cNvPr>
          <p:cNvSpPr txBox="1">
            <a:spLocks/>
          </p:cNvSpPr>
          <p:nvPr/>
        </p:nvSpPr>
        <p:spPr>
          <a:xfrm>
            <a:off x="609600" y="2971800"/>
            <a:ext cx="10972800" cy="1752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with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open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'alice.txt'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'r'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story: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line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story: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(line)</a:t>
            </a:r>
          </a:p>
        </p:txBody>
      </p:sp>
    </p:spTree>
    <p:extLst>
      <p:ext uri="{BB962C8B-B14F-4D97-AF65-F5344CB8AC3E}">
        <p14:creationId xmlns:p14="http://schemas.microsoft.com/office/powerpoint/2010/main" val="3345474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ABF9A-2520-4959-A18A-D7E82D7A2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split()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C5B8D-BB58-4B54-8A30-769645892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48260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We introduced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split()</a:t>
            </a:r>
            <a:r>
              <a:rPr lang="en-US" dirty="0"/>
              <a:t> earlier</a:t>
            </a:r>
          </a:p>
          <a:p>
            <a:r>
              <a:rPr lang="en-US" dirty="0"/>
              <a:t>It allows us to break a string into a list of strings</a:t>
            </a:r>
          </a:p>
          <a:p>
            <a:pPr lvl="1"/>
            <a:r>
              <a:rPr lang="en-US" dirty="0"/>
              <a:t>With no argument, it will break up the strings based on white space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With a single character as an argument, it will break up strings based on that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F3F4A9A-D439-4628-BA65-219D41417BB5}"/>
              </a:ext>
            </a:extLst>
          </p:cNvPr>
          <p:cNvSpPr txBox="1">
            <a:spLocks/>
          </p:cNvSpPr>
          <p:nvPr/>
        </p:nvSpPr>
        <p:spPr>
          <a:xfrm>
            <a:off x="609600" y="3200400"/>
            <a:ext cx="10972800" cy="1143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phrase =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'It was a stark and dormy night'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words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phrase.split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['It', 'was', 'a', 'stark', 'and', 'dormy', 'night']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87124C1-1C7E-4B40-90DB-A6CA0C1D2347}"/>
              </a:ext>
            </a:extLst>
          </p:cNvPr>
          <p:cNvSpPr txBox="1">
            <a:spLocks/>
          </p:cNvSpPr>
          <p:nvPr/>
        </p:nvSpPr>
        <p:spPr>
          <a:xfrm>
            <a:off x="609600" y="5257800"/>
            <a:ext cx="10972800" cy="1143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text =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28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potatoes:tomatoes:Barbados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items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text.split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':'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['potatoes', 'tomatoes', 'Barbados']</a:t>
            </a:r>
          </a:p>
        </p:txBody>
      </p:sp>
    </p:spTree>
    <p:extLst>
      <p:ext uri="{BB962C8B-B14F-4D97-AF65-F5344CB8AC3E}">
        <p14:creationId xmlns:p14="http://schemas.microsoft.com/office/powerpoint/2010/main" val="1840973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AED62-84FF-40A3-BE7B-EBE1C9877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split()</a:t>
            </a:r>
            <a:r>
              <a:rPr lang="en-US" dirty="0"/>
              <a:t> with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32FFB-2990-4014-97C6-770DD5921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line of a file might contain several data fields.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split()</a:t>
            </a:r>
            <a:r>
              <a:rPr lang="en-US" dirty="0"/>
              <a:t> method can be used to break a line into a list of fields</a:t>
            </a:r>
          </a:p>
          <a:p>
            <a:r>
              <a:rPr lang="en-US" dirty="0"/>
              <a:t>For example, a comma-separated-value (CSV) file divides values with commas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B2BFDC9-E085-41F6-8FB4-CDE95A8D008F}"/>
              </a:ext>
            </a:extLst>
          </p:cNvPr>
          <p:cNvSpPr txBox="1">
            <a:spLocks/>
          </p:cNvSpPr>
          <p:nvPr/>
        </p:nvSpPr>
        <p:spPr>
          <a:xfrm>
            <a:off x="609600" y="4572000"/>
            <a:ext cx="10972800" cy="1752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with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open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'data.csv'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'r'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data: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line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data: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column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line.split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','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(column)</a:t>
            </a:r>
          </a:p>
        </p:txBody>
      </p:sp>
    </p:spTree>
    <p:extLst>
      <p:ext uri="{BB962C8B-B14F-4D97-AF65-F5344CB8AC3E}">
        <p14:creationId xmlns:p14="http://schemas.microsoft.com/office/powerpoint/2010/main" val="38092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BE66D8-E8AC-48F7-8381-D938351FE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methods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4138673-DD0D-4BEB-83CB-82B2BCAB8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11208"/>
          </a:xfrm>
        </p:spPr>
        <p:txBody>
          <a:bodyPr>
            <a:normAutofit fontScale="85000" lnSpcReduction="20000"/>
          </a:bodyPr>
          <a:lstStyle/>
          <a:p>
            <a:pPr marL="457200" indent="-433388">
              <a:buFont typeface="Wingdings" panose="05000000000000000000" pitchFamily="2" charset="2"/>
              <a:buChar char="§"/>
            </a:pPr>
            <a:r>
              <a:rPr lang="en-US" dirty="0"/>
              <a:t>Here are a few useful file methods that can be used for reading or writing individual lines or characters:</a:t>
            </a:r>
          </a:p>
          <a:p>
            <a:pPr marL="749808" lvl="1" indent="-433388">
              <a:buFont typeface="Wingdings" panose="05000000000000000000" pitchFamily="2" charset="2"/>
              <a:buChar char="§"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read()</a:t>
            </a:r>
            <a:r>
              <a:rPr lang="en-US" dirty="0"/>
              <a:t>		Reads entire file as a single string</a:t>
            </a:r>
          </a:p>
          <a:p>
            <a:pPr marL="749808" lvl="1" indent="-433388">
              <a:buFont typeface="Wingdings" panose="05000000000000000000" pitchFamily="2" charset="2"/>
              <a:buChar char="§"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read(n)</a:t>
            </a:r>
            <a:r>
              <a:rPr lang="en-US" dirty="0"/>
              <a:t>		Reads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characters from file as a string</a:t>
            </a:r>
          </a:p>
          <a:p>
            <a:pPr marL="749808" lvl="1" indent="-433388">
              <a:buFont typeface="Wingdings" panose="05000000000000000000" pitchFamily="2" charset="2"/>
              <a:buChar char="§"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readline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		Reads the next line of the file</a:t>
            </a:r>
          </a:p>
          <a:p>
            <a:pPr marL="749808" lvl="1" indent="-433388">
              <a:buFont typeface="Wingdings" panose="05000000000000000000" pitchFamily="2" charset="2"/>
              <a:buChar char="§"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readline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(n)</a:t>
            </a:r>
            <a:r>
              <a:rPr lang="en-US" dirty="0"/>
              <a:t>	Reads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characters from the next line of the file</a:t>
            </a:r>
          </a:p>
          <a:p>
            <a:pPr marL="749808" lvl="1" indent="-433388">
              <a:buFont typeface="Wingdings" panose="05000000000000000000" pitchFamily="2" charset="2"/>
              <a:buChar char="§"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readlines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	Reads all the lines of the file as a list of strings</a:t>
            </a:r>
          </a:p>
          <a:p>
            <a:pPr marL="749808" lvl="1" indent="-433388">
              <a:buFont typeface="Wingdings" panose="05000000000000000000" pitchFamily="2" charset="2"/>
              <a:buChar char="§"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readlines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(n)</a:t>
            </a:r>
            <a:r>
              <a:rPr lang="en-US" dirty="0"/>
              <a:t>	Reads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lines of the file as a list of strings</a:t>
            </a:r>
          </a:p>
          <a:p>
            <a:pPr marL="749808" lvl="1" indent="-433388">
              <a:buFont typeface="Wingdings" panose="05000000000000000000" pitchFamily="2" charset="2"/>
              <a:buChar char="§"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write(s)</a:t>
            </a:r>
            <a:r>
              <a:rPr lang="en-US" dirty="0"/>
              <a:t>		Write the string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/>
              <a:t> to the file</a:t>
            </a:r>
          </a:p>
          <a:p>
            <a:pPr marL="457200" indent="-433388">
              <a:buFont typeface="Wingdings" panose="05000000000000000000" pitchFamily="2" charset="2"/>
              <a:buChar char="§"/>
            </a:pPr>
            <a:r>
              <a:rPr lang="en-US" dirty="0"/>
              <a:t>Each of these file methods would be called on an open file reference: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C75BC03-911F-4E1A-8FBA-F86899C7D599}"/>
              </a:ext>
            </a:extLst>
          </p:cNvPr>
          <p:cNvSpPr txBox="1">
            <a:spLocks/>
          </p:cNvSpPr>
          <p:nvPr/>
        </p:nvSpPr>
        <p:spPr>
          <a:xfrm>
            <a:off x="609600" y="5486400"/>
            <a:ext cx="10972800" cy="99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with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open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'data.txt'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'r'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data: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firstLine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data.readline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40417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EA430-C78A-4796-AA5D-FAB4C4280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75C0C-82F5-4DC7-BD3F-ED0E8877A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a file 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starbucks.csv</a:t>
            </a:r>
            <a:r>
              <a:rPr lang="en-US" dirty="0"/>
              <a:t> that has information about North American Starbucks stored in a CSV format with the following fields:</a:t>
            </a:r>
          </a:p>
          <a:p>
            <a:pPr lvl="1"/>
            <a:r>
              <a:rPr lang="en-US" dirty="0"/>
              <a:t>Longitude (</a:t>
            </a:r>
            <a:r>
              <a:rPr lang="en-US" i="1" dirty="0"/>
              <a:t>x</a:t>
            </a:r>
            <a:r>
              <a:rPr lang="en-US" dirty="0"/>
              <a:t> location)</a:t>
            </a:r>
          </a:p>
          <a:p>
            <a:pPr lvl="1"/>
            <a:r>
              <a:rPr lang="en-US" dirty="0"/>
              <a:t>Latitude (</a:t>
            </a:r>
            <a:r>
              <a:rPr lang="en-US" i="1" dirty="0"/>
              <a:t>y</a:t>
            </a:r>
            <a:r>
              <a:rPr lang="en-US" dirty="0"/>
              <a:t> location)</a:t>
            </a:r>
          </a:p>
          <a:p>
            <a:pPr lvl="1"/>
            <a:r>
              <a:rPr lang="en-US" dirty="0"/>
              <a:t>Name (in quotes)</a:t>
            </a:r>
          </a:p>
          <a:p>
            <a:pPr lvl="1"/>
            <a:r>
              <a:rPr lang="en-US" dirty="0"/>
              <a:t>Address (in quotes)</a:t>
            </a:r>
          </a:p>
          <a:p>
            <a:r>
              <a:rPr lang="en-US" dirty="0"/>
              <a:t>Available here: </a:t>
            </a:r>
            <a:r>
              <a:rPr lang="en-US" dirty="0">
                <a:hlinkClick r:id="rId2"/>
              </a:rPr>
              <a:t>https://introcs.cs.princeton.edu/java/data/starbucks.csv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18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1DFCA-1001-4064-98D2-5C48D1101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Longitudes and latitudes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E4FA0-34F7-4916-8C4B-DF2F83275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Let's find the maximum and minimum longitudes and latitudes</a:t>
            </a:r>
          </a:p>
          <a:p>
            <a:r>
              <a:rPr lang="en-US" dirty="0"/>
              <a:t>Algorithm:</a:t>
            </a:r>
          </a:p>
          <a:p>
            <a:pPr lvl="1"/>
            <a:r>
              <a:rPr lang="en-US" dirty="0"/>
              <a:t>Open the file for reading</a:t>
            </a:r>
          </a:p>
          <a:p>
            <a:pPr lvl="1"/>
            <a:r>
              <a:rPr lang="en-US" dirty="0"/>
              <a:t>Initialize our variables for max and min longitude and latitude</a:t>
            </a:r>
          </a:p>
          <a:p>
            <a:pPr lvl="1"/>
            <a:r>
              <a:rPr lang="en-US" dirty="0"/>
              <a:t>Loop over all the lines in the file</a:t>
            </a:r>
          </a:p>
          <a:p>
            <a:pPr lvl="2"/>
            <a:r>
              <a:rPr lang="en-US" dirty="0"/>
              <a:t>Split each line</a:t>
            </a:r>
          </a:p>
          <a:p>
            <a:pPr lvl="2"/>
            <a:r>
              <a:rPr lang="en-US" dirty="0"/>
              <a:t>Convert the first value in the split-up line to a decimal value for longitude</a:t>
            </a:r>
          </a:p>
          <a:p>
            <a:pPr lvl="2"/>
            <a:r>
              <a:rPr lang="en-US" dirty="0"/>
              <a:t>Convert the second value in the split-up line to a decimal value for latitude</a:t>
            </a:r>
          </a:p>
          <a:p>
            <a:pPr lvl="2"/>
            <a:r>
              <a:rPr lang="en-US" dirty="0"/>
              <a:t>Update maximums and minimums</a:t>
            </a:r>
          </a:p>
          <a:p>
            <a:pPr lvl="1"/>
            <a:r>
              <a:rPr lang="en-US" dirty="0"/>
              <a:t>Print out maximums and minimums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1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89B49-C24E-40D4-8B7D-0973EC19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Starbucks locations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D8288-5571-416A-81A3-C0B45C4A5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can draw the locations we found in the previous example with turtle graphics</a:t>
            </a:r>
          </a:p>
          <a:p>
            <a:r>
              <a:rPr lang="en-US" dirty="0"/>
              <a:t>All we have to do is go to the (longitude, latitude) location and draw a dot (with a size of 3, so that the dot is small)</a:t>
            </a:r>
          </a:p>
          <a:p>
            <a:r>
              <a:rPr lang="en-US" dirty="0"/>
              <a:t>A few suggestions that will make the output nicer:</a:t>
            </a:r>
          </a:p>
          <a:p>
            <a:pPr lvl="1"/>
            <a:r>
              <a:rPr lang="en-US" dirty="0"/>
              <a:t>Get a screen object and set the world coordinates to have a min </a:t>
            </a:r>
            <a:r>
              <a:rPr lang="en-US" i="1" dirty="0"/>
              <a:t>x</a:t>
            </a:r>
            <a:r>
              <a:rPr lang="en-US" dirty="0"/>
              <a:t> of  -180, min </a:t>
            </a:r>
            <a:r>
              <a:rPr lang="en-US" i="1" dirty="0"/>
              <a:t>y</a:t>
            </a:r>
            <a:r>
              <a:rPr lang="en-US" dirty="0"/>
              <a:t> of 0, max </a:t>
            </a:r>
            <a:r>
              <a:rPr lang="en-US" i="1" dirty="0"/>
              <a:t>x</a:t>
            </a:r>
            <a:r>
              <a:rPr lang="en-US" dirty="0"/>
              <a:t> of 0, and max </a:t>
            </a:r>
            <a:r>
              <a:rPr lang="en-US" i="1" dirty="0"/>
              <a:t>y</a:t>
            </a:r>
            <a:r>
              <a:rPr lang="en-US" dirty="0"/>
              <a:t> of 90</a:t>
            </a:r>
          </a:p>
          <a:p>
            <a:pPr lvl="1"/>
            <a:r>
              <a:rPr lang="en-US" dirty="0"/>
              <a:t>Put the turtle's tail up, set its speed to 0, and hide it</a:t>
            </a:r>
          </a:p>
          <a:p>
            <a:pPr lvl="1"/>
            <a:r>
              <a:rPr lang="en-US" dirty="0"/>
              <a:t>Call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turtle.tracer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(100)</a:t>
            </a:r>
            <a:r>
              <a:rPr lang="en-US" dirty="0"/>
              <a:t> so that it only updates the screen every 100 draw operations, making things much faster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71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Exam!</a:t>
            </a:r>
          </a:p>
          <a:p>
            <a:r>
              <a:rPr lang="en-US" dirty="0"/>
              <a:t>Before that:</a:t>
            </a:r>
          </a:p>
          <a:p>
            <a:pPr lvl="1"/>
            <a:r>
              <a:rPr lang="en-US" dirty="0"/>
              <a:t>Dictionaries</a:t>
            </a:r>
          </a:p>
          <a:p>
            <a:pPr lvl="1"/>
            <a:r>
              <a:rPr lang="en-US" dirty="0"/>
              <a:t>Review for Exam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loops</a:t>
            </a:r>
          </a:p>
          <a:p>
            <a:r>
              <a:rPr lang="en-US" dirty="0"/>
              <a:t>Work time for Assignment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section 5.3 of the textbook</a:t>
            </a:r>
          </a:p>
          <a:p>
            <a:r>
              <a:rPr lang="en-US" dirty="0"/>
              <a:t>Finish Assignment 4</a:t>
            </a:r>
          </a:p>
          <a:p>
            <a:pPr lvl="1"/>
            <a:r>
              <a:rPr lang="en-US" b="1" dirty="0"/>
              <a:t>Due Friday before midnight!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7D0D-AF4F-48DD-B194-33FD4A908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27011-B618-4FA7-B5E5-1FC3B2869B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60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4956D-A8AF-46B9-801C-47567F366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1 </a:t>
            </a:r>
            <a:r>
              <a:rPr lang="en-US"/>
              <a:t>Post Mortem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37318B-9543-4A59-AF68-937F58E844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7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00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2677C-6578-4C5A-992A-CCF9C6EBC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 data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D14D8-4203-4F4C-819B-327DF4BC1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started with programs that had no input</a:t>
            </a:r>
          </a:p>
          <a:p>
            <a:pPr lvl="1"/>
            <a:r>
              <a:rPr lang="en-US" dirty="0"/>
              <a:t>All the data was hard-coded into the program</a:t>
            </a:r>
          </a:p>
          <a:p>
            <a:r>
              <a:rPr lang="en-US" dirty="0"/>
              <a:t>We started prompting the user for information using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input()</a:t>
            </a:r>
            <a:r>
              <a:rPr lang="en-US" dirty="0"/>
              <a:t> command</a:t>
            </a:r>
          </a:p>
          <a:p>
            <a:r>
              <a:rPr lang="en-US" dirty="0"/>
              <a:t>Now we will allow our programs to access data from anywhere</a:t>
            </a:r>
          </a:p>
          <a:p>
            <a:pPr lvl="1"/>
            <a:r>
              <a:rPr lang="en-US" dirty="0"/>
              <a:t>Files</a:t>
            </a:r>
          </a:p>
          <a:p>
            <a:pPr lvl="1"/>
            <a:r>
              <a:rPr lang="en-US" dirty="0"/>
              <a:t>Online</a:t>
            </a:r>
          </a:p>
        </p:txBody>
      </p:sp>
    </p:spTree>
    <p:extLst>
      <p:ext uri="{BB962C8B-B14F-4D97-AF65-F5344CB8AC3E}">
        <p14:creationId xmlns:p14="http://schemas.microsoft.com/office/powerpoint/2010/main" val="267398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60FEF-077B-44B7-BAEE-BF130F9BC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161F4-66DD-49D9-8466-1FA96EB91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file is a series of bytes stored on a computer</a:t>
            </a:r>
          </a:p>
          <a:p>
            <a:r>
              <a:rPr lang="en-US" dirty="0"/>
              <a:t>Usually, a file is stored on a hard drive or SSD</a:t>
            </a:r>
          </a:p>
          <a:p>
            <a:r>
              <a:rPr lang="en-US" dirty="0"/>
              <a:t>It's </a:t>
            </a:r>
            <a:r>
              <a:rPr lang="en-US" b="1" dirty="0"/>
              <a:t>persistent</a:t>
            </a:r>
            <a:r>
              <a:rPr lang="en-US" dirty="0"/>
              <a:t>, so it exists after a program is done running</a:t>
            </a:r>
          </a:p>
          <a:p>
            <a:r>
              <a:rPr lang="en-US" dirty="0"/>
              <a:t>Files allow us to do input that would be tedious by hand</a:t>
            </a:r>
          </a:p>
          <a:p>
            <a:r>
              <a:rPr lang="en-US" dirty="0"/>
              <a:t>Files also allow us to do output that is too long to read in one go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94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CBA28-CCC1-48F0-A13C-01A161133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E0516-9AB6-4677-86BC-62338AD27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Files include:</a:t>
            </a:r>
          </a:p>
          <a:p>
            <a:pPr lvl="1"/>
            <a:r>
              <a:rPr lang="en-US" dirty="0"/>
              <a:t>Images like .jpg or .</a:t>
            </a:r>
            <a:r>
              <a:rPr lang="en-US" dirty="0" err="1"/>
              <a:t>png</a:t>
            </a:r>
            <a:r>
              <a:rPr lang="en-US" dirty="0"/>
              <a:t> files</a:t>
            </a:r>
          </a:p>
          <a:p>
            <a:pPr lvl="1"/>
            <a:r>
              <a:rPr lang="en-US" dirty="0"/>
              <a:t>Audio files like .</a:t>
            </a:r>
            <a:r>
              <a:rPr lang="en-US" dirty="0" err="1"/>
              <a:t>flac</a:t>
            </a:r>
            <a:r>
              <a:rPr lang="en-US" dirty="0"/>
              <a:t> or .mp3 files</a:t>
            </a:r>
          </a:p>
          <a:p>
            <a:pPr lvl="1"/>
            <a:r>
              <a:rPr lang="en-US" dirty="0"/>
              <a:t>Movies like .mp4 files</a:t>
            </a:r>
          </a:p>
          <a:p>
            <a:pPr lvl="1"/>
            <a:r>
              <a:rPr lang="en-US" dirty="0"/>
              <a:t>Office files like spreadsheets and this PowerPoint</a:t>
            </a:r>
          </a:p>
          <a:p>
            <a:r>
              <a:rPr lang="en-US" dirty="0"/>
              <a:t>We're going to start with simple </a:t>
            </a:r>
            <a:r>
              <a:rPr lang="en-US" b="1" dirty="0"/>
              <a:t>text files</a:t>
            </a:r>
          </a:p>
          <a:p>
            <a:pPr lvl="1"/>
            <a:r>
              <a:rPr lang="en-US" dirty="0"/>
              <a:t>They only contain unformatted text</a:t>
            </a:r>
          </a:p>
          <a:p>
            <a:pPr lvl="1"/>
            <a:r>
              <a:rPr lang="en-US" dirty="0"/>
              <a:t>They're human-readable</a:t>
            </a:r>
          </a:p>
          <a:p>
            <a:pPr lvl="1"/>
            <a:r>
              <a:rPr lang="en-US" dirty="0"/>
              <a:t>Programs like Notepad can read them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09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3874</TotalTime>
  <Words>1122</Words>
  <Application>Microsoft Office PowerPoint</Application>
  <PresentationFormat>Widescreen</PresentationFormat>
  <Paragraphs>135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Assignment 4</vt:lpstr>
      <vt:lpstr>Exam 1 Post Mortem</vt:lpstr>
      <vt:lpstr>Files</vt:lpstr>
      <vt:lpstr>Big data</vt:lpstr>
      <vt:lpstr>Files</vt:lpstr>
      <vt:lpstr>Text Files</vt:lpstr>
      <vt:lpstr>Opening a file</vt:lpstr>
      <vt:lpstr>Closing a file</vt:lpstr>
      <vt:lpstr>Using with/as</vt:lpstr>
      <vt:lpstr>File processing</vt:lpstr>
      <vt:lpstr>split()</vt:lpstr>
      <vt:lpstr>Using split() with files</vt:lpstr>
      <vt:lpstr>File methods</vt:lpstr>
      <vt:lpstr>Example file</vt:lpstr>
      <vt:lpstr>Longitudes and latitudes</vt:lpstr>
      <vt:lpstr>Drawing Starbucks locations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453</cp:revision>
  <dcterms:created xsi:type="dcterms:W3CDTF">2009-01-11T21:03:04Z</dcterms:created>
  <dcterms:modified xsi:type="dcterms:W3CDTF">2023-09-27T20:00:04Z</dcterms:modified>
</cp:coreProperties>
</file>